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87" r:id="rId9"/>
    <p:sldId id="269" r:id="rId10"/>
    <p:sldId id="270" r:id="rId11"/>
    <p:sldId id="271" r:id="rId12"/>
    <p:sldId id="272" r:id="rId13"/>
    <p:sldId id="273" r:id="rId14"/>
    <p:sldId id="274" r:id="rId15"/>
    <p:sldId id="275" r:id="rId16"/>
    <p:sldId id="276" r:id="rId17"/>
    <p:sldId id="277" r:id="rId18"/>
    <p:sldId id="278" r:id="rId19"/>
    <p:sldId id="256" r:id="rId20"/>
    <p:sldId id="258" r:id="rId21"/>
    <p:sldId id="257" r:id="rId22"/>
    <p:sldId id="259" r:id="rId23"/>
    <p:sldId id="260" r:id="rId24"/>
    <p:sldId id="261" r:id="rId25"/>
    <p:sldId id="262" r:id="rId26"/>
    <p:sldId id="280"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87813" autoAdjust="0"/>
  </p:normalViewPr>
  <p:slideViewPr>
    <p:cSldViewPr snapToGrid="0" snapToObjects="1">
      <p:cViewPr>
        <p:scale>
          <a:sx n="134" d="100"/>
          <a:sy n="134" d="100"/>
        </p:scale>
        <p:origin x="-942" y="60"/>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manualLayout>
          <c:layoutTarget val="inner"/>
          <c:xMode val="edge"/>
          <c:yMode val="edge"/>
          <c:x val="0.106905074365704"/>
          <c:y val="5.6030183727034097E-2"/>
          <c:w val="0.70020734908136395"/>
          <c:h val="0.79822506561679796"/>
        </c:manualLayout>
      </c:layout>
      <c:barChart>
        <c:barDir val="col"/>
        <c:grouping val="clustered"/>
        <c:varyColors val="0"/>
        <c:ser>
          <c:idx val="0"/>
          <c:order val="0"/>
          <c:tx>
            <c:v>wait time</c:v>
          </c:tx>
          <c:invertIfNegative val="0"/>
          <c:val>
            <c:numRef>
              <c:f>Sheet1!$B$108:$B$116</c:f>
              <c:numCache>
                <c:formatCode>General</c:formatCode>
                <c:ptCount val="9"/>
                <c:pt idx="0">
                  <c:v>198</c:v>
                </c:pt>
                <c:pt idx="1">
                  <c:v>147</c:v>
                </c:pt>
                <c:pt idx="2">
                  <c:v>94</c:v>
                </c:pt>
                <c:pt idx="3">
                  <c:v>174</c:v>
                </c:pt>
                <c:pt idx="4">
                  <c:v>48</c:v>
                </c:pt>
                <c:pt idx="5">
                  <c:v>136</c:v>
                </c:pt>
                <c:pt idx="6">
                  <c:v>89</c:v>
                </c:pt>
                <c:pt idx="7">
                  <c:v>196</c:v>
                </c:pt>
                <c:pt idx="8">
                  <c:v>353</c:v>
                </c:pt>
              </c:numCache>
            </c:numRef>
          </c:val>
        </c:ser>
        <c:ser>
          <c:idx val="1"/>
          <c:order val="1"/>
          <c:tx>
            <c:v>run time</c:v>
          </c:tx>
          <c:invertIfNegative val="0"/>
          <c:val>
            <c:numRef>
              <c:f>Sheet1!$C$108:$C$116</c:f>
              <c:numCache>
                <c:formatCode>General</c:formatCode>
                <c:ptCount val="9"/>
                <c:pt idx="0">
                  <c:v>245</c:v>
                </c:pt>
                <c:pt idx="1">
                  <c:v>257</c:v>
                </c:pt>
                <c:pt idx="2">
                  <c:v>259</c:v>
                </c:pt>
                <c:pt idx="3">
                  <c:v>237</c:v>
                </c:pt>
                <c:pt idx="4">
                  <c:v>248</c:v>
                </c:pt>
                <c:pt idx="5">
                  <c:v>251</c:v>
                </c:pt>
                <c:pt idx="6">
                  <c:v>250</c:v>
                </c:pt>
                <c:pt idx="7">
                  <c:v>243</c:v>
                </c:pt>
                <c:pt idx="8">
                  <c:v>246</c:v>
                </c:pt>
              </c:numCache>
            </c:numRef>
          </c:val>
        </c:ser>
        <c:dLbls>
          <c:showLegendKey val="0"/>
          <c:showVal val="0"/>
          <c:showCatName val="0"/>
          <c:showSerName val="0"/>
          <c:showPercent val="0"/>
          <c:showBubbleSize val="0"/>
        </c:dLbls>
        <c:gapWidth val="150"/>
        <c:axId val="36274688"/>
        <c:axId val="32581312"/>
      </c:barChart>
      <c:catAx>
        <c:axId val="36274688"/>
        <c:scaling>
          <c:orientation val="minMax"/>
        </c:scaling>
        <c:delete val="0"/>
        <c:axPos val="b"/>
        <c:title>
          <c:tx>
            <c:rich>
              <a:bodyPr/>
              <a:lstStyle/>
              <a:p>
                <a:pPr>
                  <a:defRPr/>
                </a:pPr>
                <a:r>
                  <a:rPr lang="en-US"/>
                  <a:t>Run Number </a:t>
                </a:r>
              </a:p>
            </c:rich>
          </c:tx>
          <c:overlay val="0"/>
        </c:title>
        <c:majorTickMark val="out"/>
        <c:minorTickMark val="none"/>
        <c:tickLblPos val="nextTo"/>
        <c:crossAx val="32581312"/>
        <c:crosses val="autoZero"/>
        <c:auto val="1"/>
        <c:lblAlgn val="ctr"/>
        <c:lblOffset val="100"/>
        <c:noMultiLvlLbl val="0"/>
      </c:catAx>
      <c:valAx>
        <c:axId val="32581312"/>
        <c:scaling>
          <c:orientation val="minMax"/>
        </c:scaling>
        <c:delete val="0"/>
        <c:axPos val="l"/>
        <c:majorGridlines/>
        <c:title>
          <c:tx>
            <c:rich>
              <a:bodyPr rot="-5400000" vert="horz"/>
              <a:lstStyle/>
              <a:p>
                <a:pPr>
                  <a:defRPr/>
                </a:pPr>
                <a:r>
                  <a:rPr lang="en-US"/>
                  <a:t>Time (min)</a:t>
                </a:r>
              </a:p>
            </c:rich>
          </c:tx>
          <c:overlay val="0"/>
        </c:title>
        <c:numFmt formatCode="General" sourceLinked="1"/>
        <c:majorTickMark val="out"/>
        <c:minorTickMark val="none"/>
        <c:tickLblPos val="nextTo"/>
        <c:crossAx val="36274688"/>
        <c:crosses val="autoZero"/>
        <c:crossBetween val="between"/>
      </c:valAx>
    </c:plotArea>
    <c:legend>
      <c:legendPos val="r"/>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10/31/2011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p14="http://schemas.microsoft.com/office/powerpoint/2010/main"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24</a:t>
            </a:fld>
            <a:endParaRPr lang="en-US"/>
          </a:p>
        </p:txBody>
      </p:sp>
    </p:spTree>
    <p:extLst>
      <p:ext uri="{BB962C8B-B14F-4D97-AF65-F5344CB8AC3E}">
        <p14:creationId xmlns:p14="http://schemas.microsoft.com/office/powerpoint/2010/main" val="19393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216854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a:t>
            </a:r>
            <a:r>
              <a:rPr lang="en-US" baseline="0" dirty="0" smtClean="0"/>
              <a:t> to slide 7 Left part, for </a:t>
            </a:r>
            <a:r>
              <a:rPr lang="en-US" dirty="0" smtClean="0"/>
              <a:t>Higher-level capabilities --- DARE, DAG,</a:t>
            </a:r>
            <a:r>
              <a:rPr lang="en-US" baseline="0" dirty="0" smtClean="0"/>
              <a:t> MR, </a:t>
            </a:r>
            <a:r>
              <a:rPr lang="en-US" baseline="0" dirty="0" err="1" smtClean="0"/>
              <a:t>BigJob</a:t>
            </a:r>
            <a:r>
              <a:rPr lang="en-US" baseline="0" dirty="0" smtClean="0"/>
              <a:t> and other frameworks etc</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8944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378720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different about SAGA-Pilot Jobs? </a:t>
            </a:r>
          </a:p>
          <a:p>
            <a:r>
              <a:rPr lang="en-US" baseline="0" dirty="0" smtClean="0"/>
              <a:t> (</a:t>
            </a:r>
            <a:r>
              <a:rPr lang="en-US" baseline="0" dirty="0" err="1" smtClean="0"/>
              <a:t>i</a:t>
            </a:r>
            <a:r>
              <a:rPr lang="en-US" baseline="0" dirty="0" smtClean="0"/>
              <a:t>) This is all standards based file and jobs submission</a:t>
            </a:r>
          </a:p>
          <a:p>
            <a:r>
              <a:rPr lang="en-US" baseline="0" dirty="0" smtClean="0"/>
              <a:t> (ii) By having SAGA deployed on XSEDE, </a:t>
            </a:r>
            <a:r>
              <a:rPr lang="en-US" baseline="0" dirty="0" err="1" smtClean="0"/>
              <a:t>BigJob</a:t>
            </a:r>
            <a:r>
              <a:rPr lang="en-US" baseline="0" dirty="0" smtClean="0"/>
              <a:t> is naturally supported, i.e., Integrated with XSEDE and thus easy to run/use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t>
            </a:r>
            <a:r>
              <a:rPr lang="en-US" dirty="0" err="1" smtClean="0"/>
              <a:t>BigJob</a:t>
            </a:r>
            <a:r>
              <a:rPr lang="en-US" baseline="0" dirty="0" smtClean="0"/>
              <a:t> supports not only individual back-ends, but also concurrent usage of multiple back-ends</a:t>
            </a:r>
          </a:p>
          <a:p>
            <a:r>
              <a:rPr lang="en-US" baseline="0" dirty="0" smtClean="0"/>
              <a:t>For example, </a:t>
            </a:r>
            <a:r>
              <a:rPr lang="en-US" baseline="0" dirty="0" err="1" smtClean="0"/>
              <a:t>BigJob</a:t>
            </a:r>
            <a:r>
              <a:rPr lang="en-US" baseline="0" dirty="0" smtClean="0"/>
              <a:t> is used on both </a:t>
            </a:r>
            <a:r>
              <a:rPr lang="en-US" baseline="0" dirty="0" err="1" smtClean="0"/>
              <a:t>Globus</a:t>
            </a:r>
            <a:r>
              <a:rPr lang="en-US" baseline="0" dirty="0" smtClean="0"/>
              <a:t> based Grid (XSEDE) and Condor (OSG) as part of the </a:t>
            </a:r>
            <a:r>
              <a:rPr lang="en-US" baseline="0" dirty="0" err="1" smtClean="0"/>
              <a:t>ExTENCI</a:t>
            </a:r>
            <a:r>
              <a:rPr lang="en-US" baseline="0" dirty="0" smtClean="0"/>
              <a:t> project</a:t>
            </a:r>
          </a:p>
          <a:p>
            <a:r>
              <a:rPr lang="en-US" baseline="0" dirty="0" smtClean="0"/>
              <a:t>See P* Paper (submitted to IPDPS).. </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19</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21</a:t>
            </a:fld>
            <a:endParaRPr lang="en-US"/>
          </a:p>
        </p:txBody>
      </p:sp>
    </p:spTree>
    <p:extLst>
      <p:ext uri="{BB962C8B-B14F-4D97-AF65-F5344CB8AC3E}">
        <p14:creationId xmlns:p14="http://schemas.microsoft.com/office/powerpoint/2010/main" val="173936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p14="http://schemas.microsoft.com/office/powerpoint/2010/main"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10/31/2011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val="131446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10/31/2011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p14="http://schemas.microsoft.com/office/powerpoint/2010/main"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p14="http://schemas.microsoft.com/office/powerpoint/2010/main"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localhost/Users/NICS/Desktop/VIDEO_1_16-yeast-positions.mpg" TargetMode="External"/><Relationship Id="rId1" Type="http://schemas.microsoft.com/office/2007/relationships/media" Target="file://localhost/Users/NICS/Desktop/VIDEO_1_16-yeast-positions.mpg" TargetMode="External"/><Relationship Id="rId6" Type="http://schemas.openxmlformats.org/officeDocument/2006/relationships/image" Target="../media/image15.png"/><Relationship Id="rId5" Type="http://schemas.openxmlformats.org/officeDocument/2006/relationships/image" Target="../media/image9.emf"/><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emf"/><Relationship Id="rId2" Type="http://schemas.openxmlformats.org/officeDocument/2006/relationships/video" Target="file://localhost/Users/NICS/Desktop/VIDEO_2_chr01.hp3.3.all.mpg" TargetMode="External"/><Relationship Id="rId1" Type="http://schemas.microsoft.com/office/2007/relationships/media" Target="file://localhost/Users/NICS/Desktop/VIDEO_2_chr01.hp3.3.all.mpg" TargetMode="Externa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2" Type="http://schemas.openxmlformats.org/officeDocument/2006/relationships/hyperlink" Target="http://www.saga-project.org/" TargetMode="External"/><Relationship Id="rId1" Type="http://schemas.openxmlformats.org/officeDocument/2006/relationships/slideLayout" Target="../slideLayouts/slideLayout13.xml"/><Relationship Id="rId4" Type="http://schemas.openxmlformats.org/officeDocument/2006/relationships/hyperlink" Target="http://dare.cct.ls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p14="http://schemas.microsoft.com/office/powerpoint/2010/main"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p14="http://schemas.microsoft.com/office/powerpoint/2010/main" val="3143642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467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7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p14="http://schemas.microsoft.com/office/powerpoint/2010/main" val="1767420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p14="http://schemas.microsoft.com/office/powerpoint/2010/main" val="136391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563" y="3252928"/>
            <a:ext cx="38100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27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3"/>
          <a:srcRect t="-10678" b="-10678"/>
          <a:stretch>
            <a:fillRect/>
          </a:stretch>
        </p:blipFill>
        <p:spPr>
          <a:xfrm>
            <a:off x="661548" y="1417638"/>
            <a:ext cx="7966954" cy="4608884"/>
          </a:xfrm>
          <a:prstGeom prst="rect">
            <a:avLst/>
          </a:prstGeom>
        </p:spPr>
      </p:pic>
    </p:spTree>
    <p:extLst>
      <p:ext uri="{BB962C8B-B14F-4D97-AF65-F5344CB8AC3E}">
        <p14:creationId xmlns:p14="http://schemas.microsoft.com/office/powerpoint/2010/main" val="2598058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p14="http://schemas.microsoft.com/office/powerpoint/2010/main" val="17179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a:t>
            </a:r>
            <a:r>
              <a:rPr lang="en-US" sz="2000" b="1" dirty="0" smtClean="0">
                <a:solidFill>
                  <a:srgbClr val="800000"/>
                </a:solidFill>
              </a:rPr>
              <a:t>Thomas Bishop</a:t>
            </a:r>
            <a:r>
              <a:rPr lang="en-US" sz="2000" dirty="0" smtClean="0"/>
              <a:t>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/XSEDE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a14="http://schemas.microsoft.com/office/drawing/2010/main"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p14="http://schemas.microsoft.com/office/powerpoint/2010/main" val="2770574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a14="http://schemas.microsoft.com/office/drawing/2010/main">
                <a:blipFill dpi="0" rotWithShape="0">
                  <a:blip/>
                  <a:srcRect l="10373"/>
                  <a:stretch>
                    <a:fillRect/>
                  </a:stretch>
                </a:blipFill>
              </a14:hiddenFill>
            </a:ex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a14="http://schemas.microsoft.com/office/drawing/2010/main">
                <a:blipFill dpi="0" rotWithShape="0">
                  <a:blip/>
                  <a:srcRect b="2177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a14="http://schemas.microsoft.com/office/drawing/2010/main"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p14="http://schemas.microsoft.com/office/powerpoint/2010/main"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p14="http://schemas.microsoft.com/office/powerpoint/2010/main"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a14="http://schemas.microsoft.com/office/drawing/2010/main" val="0"/>
              </a:ext>
            </a:extLst>
          </a:blip>
          <a:srcRect l="15032" t="32982" r="13729" b="33170"/>
          <a:stretch/>
        </p:blipFill>
        <p:spPr>
          <a:xfrm>
            <a:off x="0" y="-8880"/>
            <a:ext cx="2758392" cy="1012738"/>
          </a:xfrm>
          <a:prstGeom prst="rect">
            <a:avLst/>
          </a:prstGeom>
        </p:spPr>
      </p:pic>
    </p:spTree>
    <p:extLst>
      <p:ext uri="{BB962C8B-B14F-4D97-AF65-F5344CB8AC3E}">
        <p14:creationId xmlns:p14="http://schemas.microsoft.com/office/powerpoint/2010/main" val="353715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5">
            <a:extLst>
              <a:ext uri="{28A0092B-C50C-407E-A947-70E740481C1C}">
                <a14:useLocalDpi xmlns:a14="http://schemas.microsoft.com/office/drawing/2010/main"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a:picLocks noGrp="1"/>
          </p:cNvPicPr>
          <p:nvPr>
            <p:ph idx="1"/>
            <a:videoFile r:link="rId2"/>
            <p:extLst>
              <p:ext uri="{DAA4B4D4-6D71-4841-9C94-3DE7FCFB9230}">
                <p14:media xmlns:p14="http://schemas.microsoft.com/office/powerpoint/2010/main" r:link="rId1"/>
              </p:ext>
            </p:extLst>
          </p:nvPr>
        </p:nvPicPr>
        <p:blipFill>
          <a:blip r:embed="rId6"/>
          <a:stretch>
            <a:fillRect/>
          </a:stretch>
        </p:blipFill>
        <p:spPr>
          <a:xfrm>
            <a:off x="1034775" y="1048953"/>
            <a:ext cx="6836313" cy="5682312"/>
          </a:xfrm>
        </p:spPr>
      </p:pic>
    </p:spTree>
    <p:extLst>
      <p:ext uri="{BB962C8B-B14F-4D97-AF65-F5344CB8AC3E}">
        <p14:creationId xmlns:p14="http://schemas.microsoft.com/office/powerpoint/2010/main"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1642788294"/>
              </p:ext>
            </p:extLst>
          </p:nvPr>
        </p:nvGraphicFramePr>
        <p:xfrm>
          <a:off x="775453" y="1140805"/>
          <a:ext cx="7434952" cy="3610985"/>
        </p:xfrm>
        <a:graphic>
          <a:graphicData uri="http://schemas.openxmlformats.org/presentationml/2006/ole">
            <mc:AlternateContent xmlns:mc="http://schemas.openxmlformats.org/markup-compatibility/2006">
              <mc:Choice xmlns:v="urn:schemas-microsoft-com:vml" Requires="v">
                <p:oleObj spid="_x0000_s1042" name="Acrobat Document" r:id="rId3" imgW="7467600" imgH="3911600" progId="">
                  <p:embed/>
                </p:oleObj>
              </mc:Choice>
              <mc:Fallback>
                <p:oleObj name="Acrobat Document" r:id="rId3" imgW="7467600" imgH="39116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53" y="1140805"/>
                        <a:ext cx="7434952" cy="3610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5">
            <a:extLst>
              <a:ext uri="{28A0092B-C50C-407E-A947-70E740481C1C}">
                <a14:useLocalDpi xmlns:a14="http://schemas.microsoft.com/office/drawing/2010/main"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6"/>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p14="http://schemas.microsoft.com/office/powerpoint/2010/main" val="2337391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p14="http://schemas.microsoft.com/office/powerpoint/2010/main"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a14="http://schemas.microsoft.com/office/drawing/2010/main"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p14="http://schemas.microsoft.com/office/powerpoint/2010/main" val="110918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a14="http://schemas.microsoft.com/office/drawing/2010/main" val="0"/>
              </a:ext>
            </a:extLst>
          </a:blip>
          <a:srcRect l="15032" t="32982" r="13729" b="33170"/>
          <a:stretch/>
        </p:blipFill>
        <p:spPr>
          <a:xfrm>
            <a:off x="0" y="-8880"/>
            <a:ext cx="2758392" cy="1012738"/>
          </a:xfrm>
          <a:prstGeom prst="rect">
            <a:avLst/>
          </a:prstGeom>
        </p:spPr>
      </p:pic>
    </p:spTree>
    <p:extLst>
      <p:ext uri="{BB962C8B-B14F-4D97-AF65-F5344CB8AC3E}">
        <p14:creationId xmlns:p14="http://schemas.microsoft.com/office/powerpoint/2010/main"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science gateway to support (</a:t>
            </a:r>
            <a:r>
              <a:rPr lang="en-US" dirty="0" err="1" smtClean="0"/>
              <a:t>i</a:t>
            </a:r>
            <a:r>
              <a:rPr lang="en-US" dirty="0" smtClean="0"/>
              <a:t>) Ensemble MD Users, (ii) replica exchange users is attractive</a:t>
            </a:r>
          </a:p>
          <a:p>
            <a:r>
              <a:rPr lang="en-US" dirty="0" smtClean="0"/>
              <a:t>By our count: ~200 Replica Exchange papers a year; even more ensemble MD papers</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p14="http://schemas.microsoft.com/office/powerpoint/2010/main" val="1985760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pic>
        <p:nvPicPr>
          <p:cNvPr id="7" name="Content Placeholder 6" descr="table.png"/>
          <p:cNvPicPr>
            <a:picLocks noGrp="1" noChangeAspect="1"/>
          </p:cNvPicPr>
          <p:nvPr>
            <p:ph sz="half" idx="2"/>
          </p:nvPr>
        </p:nvPicPr>
        <p:blipFill>
          <a:blip r:embed="rId3"/>
          <a:srcRect t="-205954" b="-205954"/>
          <a:stretch>
            <a:fillRect/>
          </a:stretch>
        </p:blipFill>
        <p:spPr/>
      </p:pic>
      <p:pic>
        <p:nvPicPr>
          <p:cNvPr id="1028" name="Picture 4" descr="D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545" y="1651599"/>
            <a:ext cx="4599455" cy="43115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able.png"/>
          <p:cNvPicPr>
            <a:picLocks noChangeAspect="1"/>
          </p:cNvPicPr>
          <p:nvPr/>
        </p:nvPicPr>
        <p:blipFill>
          <a:blip r:embed="rId3"/>
          <a:stretch>
            <a:fillRect/>
          </a:stretch>
        </p:blipFill>
        <p:spPr>
          <a:xfrm>
            <a:off x="165057" y="4588912"/>
            <a:ext cx="5013023" cy="1097461"/>
          </a:xfrm>
          <a:prstGeom prst="rect">
            <a:avLst/>
          </a:prstGeom>
        </p:spPr>
      </p:pic>
    </p:spTree>
    <p:extLst>
      <p:ext uri="{BB962C8B-B14F-4D97-AF65-F5344CB8AC3E}">
        <p14:creationId xmlns:p14="http://schemas.microsoft.com/office/powerpoint/2010/main" val="3548719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p14="http://schemas.microsoft.com/office/powerpoint/2010/main" val="127601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p14="http://schemas.microsoft.com/office/powerpoint/2010/main" val="377334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NSF CHE-1125332,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317843" y="3631231"/>
            <a:ext cx="3988610" cy="2584114"/>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p14="http://schemas.microsoft.com/office/powerpoint/2010/main" val="11704966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a:xfrm>
            <a:off x="457199" y="1600200"/>
            <a:ext cx="8423783" cy="4525963"/>
          </a:xfrm>
        </p:spPr>
        <p:txBody>
          <a:bodyPr>
            <a:normAutofit fontScale="92500"/>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was requested to support the infrastructure</a:t>
            </a:r>
          </a:p>
          <a:p>
            <a:pPr lvl="1"/>
            <a:r>
              <a:rPr lang="en-US" dirty="0" smtClean="0"/>
              <a:t>Integration, deployment </a:t>
            </a:r>
          </a:p>
          <a:p>
            <a:pPr lvl="1"/>
            <a:r>
              <a:rPr lang="en-US" dirty="0" smtClean="0"/>
              <a:t>Many aspects in co-operation with SAGA team</a:t>
            </a:r>
          </a:p>
          <a:p>
            <a:pPr lvl="2"/>
            <a:r>
              <a:rPr lang="en-US" dirty="0" smtClean="0"/>
              <a:t>Dedicated SAGA team member  was assigned by SAGA Project</a:t>
            </a:r>
          </a:p>
          <a:p>
            <a:pPr lvl="1">
              <a:buNone/>
            </a:pPr>
            <a:endParaRPr lang="en-US" dirty="0" smtClean="0"/>
          </a:p>
          <a:p>
            <a:endParaRPr lang="en-US" dirty="0" smtClean="0"/>
          </a:p>
          <a:p>
            <a:pPr>
              <a:buNone/>
            </a:pPr>
            <a:endParaRPr lang="en-US" dirty="0"/>
          </a:p>
        </p:txBody>
      </p:sp>
    </p:spTree>
    <p:extLst>
      <p:ext uri="{BB962C8B-B14F-4D97-AF65-F5344CB8AC3E}">
        <p14:creationId xmlns:p14="http://schemas.microsoft.com/office/powerpoint/2010/main"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Scientific Objective: </a:t>
            </a:r>
          </a:p>
          <a:p>
            <a:pPr lvl="1"/>
            <a:r>
              <a:rPr lang="en-US" dirty="0" smtClean="0"/>
              <a:t>Perform Replica-Exchange on ~10K replicas, each replica large simulation</a:t>
            </a:r>
          </a:p>
          <a:p>
            <a:r>
              <a:rPr lang="en-US" dirty="0" smtClean="0"/>
              <a:t>Infrastructure </a:t>
            </a:r>
            <a:r>
              <a:rPr lang="en-US" dirty="0" smtClean="0">
                <a:solidFill>
                  <a:schemeClr val="accent3"/>
                </a:solidFill>
              </a:rPr>
              <a:t>Challenges</a:t>
            </a:r>
            <a:endParaRPr lang="en-US" dirty="0" smtClean="0"/>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p:txBody>
      </p:sp>
    </p:spTree>
    <p:extLst>
      <p:ext uri="{BB962C8B-B14F-4D97-AF65-F5344CB8AC3E}">
        <p14:creationId xmlns:p14="http://schemas.microsoft.com/office/powerpoint/2010/main"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Consultant Challenges</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60000"/>
                    <a:lumOff val="40000"/>
                  </a:schemeClr>
                </a:solidFill>
              </a:rPr>
              <a:t>Consultants</a:t>
            </a:r>
            <a:r>
              <a:rPr lang="en-US" dirty="0" smtClean="0"/>
              <a:t> Challenges:</a:t>
            </a:r>
          </a:p>
          <a:p>
            <a:pPr lvl="1"/>
            <a:r>
              <a:rPr lang="en-US" dirty="0" smtClean="0"/>
              <a:t>Software Integration and testing</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a:t>
            </a:r>
            <a:r>
              <a:rPr lang="en-US" dirty="0" smtClean="0"/>
              <a:t>issues</a:t>
            </a:r>
          </a:p>
          <a:p>
            <a:pPr lvl="1"/>
            <a:r>
              <a:rPr lang="en-US" dirty="0" smtClean="0"/>
              <a:t>Environment issues</a:t>
            </a:r>
          </a:p>
          <a:p>
            <a:pPr lvl="1"/>
            <a:r>
              <a:rPr lang="en-US" dirty="0" err="1" smtClean="0"/>
              <a:t>mpirun</a:t>
            </a:r>
            <a:r>
              <a:rPr lang="en-US" dirty="0" smtClean="0"/>
              <a:t>/</a:t>
            </a:r>
            <a:r>
              <a:rPr lang="en-US" dirty="0" err="1" smtClean="0"/>
              <a:t>ibrun</a:t>
            </a:r>
            <a:r>
              <a:rPr lang="en-US" dirty="0" smtClean="0"/>
              <a:t> and MPI </a:t>
            </a:r>
            <a:r>
              <a:rPr lang="en-US" dirty="0" smtClean="0"/>
              <a:t>host-file issues</a:t>
            </a:r>
          </a:p>
          <a:p>
            <a:pPr lvl="1"/>
            <a:r>
              <a:rPr lang="en-US" dirty="0" smtClean="0"/>
              <a:t>Run-away job issues</a:t>
            </a:r>
            <a:endParaRPr lang="en-US" dirty="0" smtClean="0"/>
          </a:p>
          <a:p>
            <a:pPr lvl="1"/>
            <a:r>
              <a:rPr lang="en-US" dirty="0"/>
              <a:t>Package </a:t>
            </a:r>
            <a:r>
              <a:rPr lang="en-US" dirty="0">
                <a:solidFill>
                  <a:schemeClr val="accent2"/>
                </a:solidFill>
              </a:rPr>
              <a:t>version</a:t>
            </a:r>
            <a:r>
              <a:rPr lang="en-US" dirty="0"/>
              <a:t> issues</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3129112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bigpicture.png"/>
          <p:cNvPicPr>
            <a:picLocks noChangeAspect="1"/>
          </p:cNvPicPr>
          <p:nvPr/>
        </p:nvPicPr>
        <p:blipFill>
          <a:blip r:embed="rId2"/>
          <a:srcRect t="-46344" b="-46344"/>
          <a:stretch>
            <a:fillRect/>
          </a:stretch>
        </p:blipFill>
        <p:spPr>
          <a:xfrm>
            <a:off x="541162" y="2093461"/>
            <a:ext cx="7966954" cy="5400419"/>
          </a:xfrm>
          <a:prstGeom prst="rect">
            <a:avLst/>
          </a:prstGeom>
        </p:spPr>
      </p:pic>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a:t>
            </a:r>
            <a:r>
              <a:rPr lang="en-US" sz="1600" dirty="0" smtClean="0">
                <a:solidFill>
                  <a:schemeClr val="accent2"/>
                </a:solidFill>
              </a:rPr>
              <a:t>XSEDE</a:t>
            </a:r>
            <a:endParaRPr lang="en-US" sz="1600" dirty="0">
              <a:solidFill>
                <a:schemeClr val="accent2"/>
              </a:solidFill>
            </a:endParaRPr>
          </a:p>
        </p:txBody>
      </p:sp>
    </p:spTree>
    <p:extLst>
      <p:ext uri="{BB962C8B-B14F-4D97-AF65-F5344CB8AC3E}">
        <p14:creationId xmlns:p14="http://schemas.microsoft.com/office/powerpoint/2010/main" val="1461109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SAGA Is Production-Grade Software</a:t>
            </a:r>
            <a:endParaRPr lang="en-US" dirty="0"/>
          </a:p>
        </p:txBody>
      </p:sp>
      <p:sp>
        <p:nvSpPr>
          <p:cNvPr id="8" name="Content Placeholder 7"/>
          <p:cNvSpPr>
            <a:spLocks noGrp="1"/>
          </p:cNvSpPr>
          <p:nvPr>
            <p:ph idx="1"/>
          </p:nvPr>
        </p:nvSpPr>
        <p:spPr/>
        <p:txBody>
          <a:bodyPr>
            <a:normAutofit/>
          </a:bodyPr>
          <a:lstStyle/>
          <a:p>
            <a:r>
              <a:rPr lang="en-US" dirty="0" smtClean="0"/>
              <a:t>Most (if not all) of the infrastructure is </a:t>
            </a:r>
            <a:r>
              <a:rPr lang="en-US" dirty="0" smtClean="0">
                <a:solidFill>
                  <a:schemeClr val="accent2"/>
                </a:solidFill>
              </a:rPr>
              <a:t>tried and true and deployed</a:t>
            </a:r>
            <a:r>
              <a:rPr lang="en-US" dirty="0" smtClean="0"/>
              <a:t>, but not at large scale</a:t>
            </a:r>
          </a:p>
          <a:p>
            <a:pPr lvl="1"/>
            <a:r>
              <a:rPr lang="en-US" dirty="0" smtClean="0"/>
              <a:t>higher-level capabilities in development</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p14="http://schemas.microsoft.com/office/powerpoint/2010/main" val="607433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564</TotalTime>
  <Words>1560</Words>
  <Application>Microsoft Office PowerPoint</Application>
  <PresentationFormat>On-screen Show (4:3)</PresentationFormat>
  <Paragraphs>200</Paragraphs>
  <Slides>28</Slides>
  <Notes>11</Notes>
  <HiddenSlides>0</HiddenSlides>
  <MMClips>2</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PowerPoint Presentation</vt:lpstr>
      <vt:lpstr>Context: Not Just An Interesting Use Case</vt:lpstr>
      <vt:lpstr>Challenges</vt:lpstr>
      <vt:lpstr>Consultant Challenges</vt:lpstr>
      <vt:lpstr>Simple Solution: SAGA</vt:lpstr>
      <vt:lpstr>SAGA Is Production-Grade Software</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PowerPoint Presentation</vt:lpstr>
      <vt:lpstr>PowerPoint Presentation</vt:lpstr>
      <vt:lpstr>PowerPoint Presentation</vt:lpstr>
      <vt:lpstr>DARE Science Gateway Framework</vt:lpstr>
      <vt:lpstr>DARE Infrastructure</vt:lpstr>
      <vt:lpstr>Work plan: where we are now</vt:lpstr>
      <vt:lpstr>References</vt:lpstr>
    </vt:vector>
  </TitlesOfParts>
  <Company>NICS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Yaakoub El-Khamra</cp:lastModifiedBy>
  <cp:revision>54</cp:revision>
  <dcterms:created xsi:type="dcterms:W3CDTF">2011-11-01T04:00:13Z</dcterms:created>
  <dcterms:modified xsi:type="dcterms:W3CDTF">2011-11-01T04:13:38Z</dcterms:modified>
</cp:coreProperties>
</file>